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48"/>
  </p:notesMasterIdLst>
  <p:handoutMasterIdLst>
    <p:handoutMasterId r:id="rId49"/>
  </p:handoutMasterIdLst>
  <p:sldIdLst>
    <p:sldId id="256" r:id="rId5"/>
    <p:sldId id="752" r:id="rId6"/>
    <p:sldId id="674" r:id="rId7"/>
    <p:sldId id="676" r:id="rId8"/>
    <p:sldId id="677" r:id="rId9"/>
    <p:sldId id="678" r:id="rId10"/>
    <p:sldId id="679" r:id="rId11"/>
    <p:sldId id="749" r:id="rId12"/>
    <p:sldId id="750" r:id="rId13"/>
    <p:sldId id="751" r:id="rId14"/>
    <p:sldId id="668" r:id="rId15"/>
    <p:sldId id="669" r:id="rId16"/>
    <p:sldId id="670" r:id="rId17"/>
    <p:sldId id="673" r:id="rId18"/>
    <p:sldId id="671" r:id="rId19"/>
    <p:sldId id="672" r:id="rId20"/>
    <p:sldId id="753" r:id="rId21"/>
    <p:sldId id="754" r:id="rId22"/>
    <p:sldId id="755" r:id="rId23"/>
    <p:sldId id="756" r:id="rId24"/>
    <p:sldId id="680" r:id="rId25"/>
    <p:sldId id="681" r:id="rId26"/>
    <p:sldId id="682" r:id="rId27"/>
    <p:sldId id="683" r:id="rId28"/>
    <p:sldId id="684" r:id="rId29"/>
    <p:sldId id="685" r:id="rId30"/>
    <p:sldId id="686" r:id="rId31"/>
    <p:sldId id="687" r:id="rId32"/>
    <p:sldId id="696" r:id="rId33"/>
    <p:sldId id="731" r:id="rId34"/>
    <p:sldId id="732" r:id="rId35"/>
    <p:sldId id="733" r:id="rId36"/>
    <p:sldId id="734" r:id="rId37"/>
    <p:sldId id="735" r:id="rId38"/>
    <p:sldId id="741" r:id="rId39"/>
    <p:sldId id="742" r:id="rId40"/>
    <p:sldId id="743" r:id="rId41"/>
    <p:sldId id="744" r:id="rId42"/>
    <p:sldId id="745" r:id="rId43"/>
    <p:sldId id="746" r:id="rId44"/>
    <p:sldId id="747" r:id="rId45"/>
    <p:sldId id="740" r:id="rId46"/>
    <p:sldId id="74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752"/>
            <p14:sldId id="674"/>
            <p14:sldId id="676"/>
            <p14:sldId id="677"/>
            <p14:sldId id="678"/>
            <p14:sldId id="679"/>
            <p14:sldId id="749"/>
            <p14:sldId id="750"/>
            <p14:sldId id="751"/>
            <p14:sldId id="668"/>
            <p14:sldId id="669"/>
            <p14:sldId id="670"/>
            <p14:sldId id="673"/>
            <p14:sldId id="671"/>
            <p14:sldId id="672"/>
            <p14:sldId id="753"/>
            <p14:sldId id="754"/>
            <p14:sldId id="755"/>
            <p14:sldId id="756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96"/>
            <p14:sldId id="731"/>
            <p14:sldId id="732"/>
            <p14:sldId id="733"/>
            <p14:sldId id="734"/>
            <p14:sldId id="735"/>
            <p14:sldId id="741"/>
            <p14:sldId id="742"/>
            <p14:sldId id="743"/>
            <p14:sldId id="744"/>
            <p14:sldId id="745"/>
            <p14:sldId id="746"/>
            <p14:sldId id="747"/>
            <p14:sldId id="740"/>
            <p14:sldId id="7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14/04/2021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14/04/2021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14/04/2021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14/04/2021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14/04/2021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14/04/2021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14/04/2021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6A6FB-0C25-4B8F-8190-8205D464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7" y="1158874"/>
            <a:ext cx="5405603" cy="40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5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7E73E-09A8-4369-9E50-A37855CE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11" y="1289686"/>
            <a:ext cx="5339219" cy="3856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6A6FB-0C25-4B8F-8190-8205D464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7" y="1158874"/>
            <a:ext cx="5405603" cy="400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8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E85DB-606C-4E96-B9CB-4B6F218D0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1" y="1198246"/>
            <a:ext cx="8335888" cy="458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20203-6DE2-42FD-952B-F6BCB32D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551" y="1198246"/>
            <a:ext cx="3313603" cy="23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6D162-C33A-4644-98EC-3CB1E54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161114"/>
            <a:ext cx="8341360" cy="467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551" y="1198246"/>
            <a:ext cx="3313603" cy="23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5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6D162-C33A-4644-98EC-3CB1E546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161114"/>
            <a:ext cx="8341360" cy="467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551" y="1198246"/>
            <a:ext cx="3313603" cy="23933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05545A-CA96-4571-AFFF-CE343A00F0A7}"/>
              </a:ext>
            </a:extLst>
          </p:cNvPr>
          <p:cNvSpPr/>
          <p:nvPr/>
        </p:nvSpPr>
        <p:spPr>
          <a:xfrm>
            <a:off x="1722120" y="3083560"/>
            <a:ext cx="1031240" cy="1305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8ED9A-92EC-41CC-B7AC-5D3B083D7BFA}"/>
              </a:ext>
            </a:extLst>
          </p:cNvPr>
          <p:cNvSpPr/>
          <p:nvPr/>
        </p:nvSpPr>
        <p:spPr>
          <a:xfrm>
            <a:off x="4754880" y="3164840"/>
            <a:ext cx="736600" cy="1264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15D759-40AC-4B52-A7C8-D3C985CB2D02}"/>
              </a:ext>
            </a:extLst>
          </p:cNvPr>
          <p:cNvSpPr/>
          <p:nvPr/>
        </p:nvSpPr>
        <p:spPr>
          <a:xfrm>
            <a:off x="8890000" y="2509520"/>
            <a:ext cx="1788160" cy="716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C2770-E326-466A-86DC-39089E1F3A5E}"/>
              </a:ext>
            </a:extLst>
          </p:cNvPr>
          <p:cNvSpPr txBox="1"/>
          <p:nvPr/>
        </p:nvSpPr>
        <p:spPr>
          <a:xfrm>
            <a:off x="8722360" y="3708400"/>
            <a:ext cx="2839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23</a:t>
            </a:r>
            <a:r>
              <a:rPr lang="en-GB" baseline="30000" dirty="0"/>
              <a:t>rd</a:t>
            </a:r>
            <a:r>
              <a:rPr lang="en-GB" dirty="0"/>
              <a:t> – 27</a:t>
            </a:r>
            <a:r>
              <a:rPr lang="en-GB" baseline="30000" dirty="0"/>
              <a:t>th</a:t>
            </a:r>
            <a:r>
              <a:rPr lang="en-GB" dirty="0"/>
              <a:t> August</a:t>
            </a:r>
          </a:p>
          <a:p>
            <a:r>
              <a:rPr lang="en-GB" dirty="0"/>
              <a:t>6</a:t>
            </a:r>
            <a:r>
              <a:rPr lang="en-GB" baseline="30000" dirty="0"/>
              <a:t>th</a:t>
            </a:r>
            <a:r>
              <a:rPr lang="en-GB" dirty="0"/>
              <a:t> – 9</a:t>
            </a:r>
            <a:r>
              <a:rPr lang="en-GB" baseline="30000" dirty="0"/>
              <a:t>th</a:t>
            </a:r>
            <a:r>
              <a:rPr lang="en-GB" dirty="0"/>
              <a:t> September</a:t>
            </a:r>
          </a:p>
          <a:p>
            <a:endParaRPr lang="en-GB" dirty="0"/>
          </a:p>
          <a:p>
            <a:r>
              <a:rPr lang="en-GB" dirty="0"/>
              <a:t>(key regions of fault density)</a:t>
            </a:r>
          </a:p>
        </p:txBody>
      </p:sp>
    </p:spTree>
    <p:extLst>
      <p:ext uri="{BB962C8B-B14F-4D97-AF65-F5344CB8AC3E}">
        <p14:creationId xmlns:p14="http://schemas.microsoft.com/office/powerpoint/2010/main" val="76725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1" y="1198246"/>
            <a:ext cx="3313603" cy="2393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58F4A-2B6E-4860-A259-3E24E5718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" y="1129525"/>
            <a:ext cx="8700216" cy="4924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8730D-74BC-4968-ADF1-6B58260A50F0}"/>
              </a:ext>
            </a:extLst>
          </p:cNvPr>
          <p:cNvSpPr txBox="1"/>
          <p:nvPr/>
        </p:nvSpPr>
        <p:spPr>
          <a:xfrm>
            <a:off x="8722360" y="3708400"/>
            <a:ext cx="283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– 12</a:t>
            </a:r>
            <a:r>
              <a:rPr lang="en-GB" baseline="30000" dirty="0"/>
              <a:t>th</a:t>
            </a:r>
            <a:r>
              <a:rPr lang="en-GB" dirty="0"/>
              <a:t> December</a:t>
            </a:r>
          </a:p>
          <a:p>
            <a:endParaRPr lang="en-GB" dirty="0"/>
          </a:p>
          <a:p>
            <a:r>
              <a:rPr lang="en-GB" dirty="0"/>
              <a:t>(key regions of fault density)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8C950C-25F8-4B40-845F-101312A1BB90}"/>
              </a:ext>
            </a:extLst>
          </p:cNvPr>
          <p:cNvSpPr/>
          <p:nvPr/>
        </p:nvSpPr>
        <p:spPr>
          <a:xfrm>
            <a:off x="924560" y="2880360"/>
            <a:ext cx="4434840" cy="223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46AFE4-D9C8-437B-BBAE-F675AB442EA1}"/>
              </a:ext>
            </a:extLst>
          </p:cNvPr>
          <p:cNvSpPr/>
          <p:nvPr/>
        </p:nvSpPr>
        <p:spPr>
          <a:xfrm>
            <a:off x="9189720" y="1717040"/>
            <a:ext cx="599440" cy="817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0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551" y="1198246"/>
            <a:ext cx="3313603" cy="23933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2E1452-38B3-418F-892E-3AB8494F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7" y="1198246"/>
            <a:ext cx="8428084" cy="4750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5FC70-8A2B-483B-AB8A-AFA35B7C9AE6}"/>
              </a:ext>
            </a:extLst>
          </p:cNvPr>
          <p:cNvSpPr txBox="1"/>
          <p:nvPr/>
        </p:nvSpPr>
        <p:spPr>
          <a:xfrm>
            <a:off x="8722360" y="3708400"/>
            <a:ext cx="283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 region…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9DCB31-ADBC-4765-8AA3-7FB2748BD49D}"/>
              </a:ext>
            </a:extLst>
          </p:cNvPr>
          <p:cNvSpPr/>
          <p:nvPr/>
        </p:nvSpPr>
        <p:spPr>
          <a:xfrm>
            <a:off x="10505440" y="1837452"/>
            <a:ext cx="980440" cy="819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8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1" y="1198245"/>
            <a:ext cx="6788289" cy="490297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EFB1B24-4E7E-4764-BA1E-A95D7B117FE5}"/>
              </a:ext>
            </a:extLst>
          </p:cNvPr>
          <p:cNvSpPr/>
          <p:nvPr/>
        </p:nvSpPr>
        <p:spPr>
          <a:xfrm>
            <a:off x="6202680" y="3886200"/>
            <a:ext cx="279400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B6B10-9AF0-4832-8488-EDA7886D056C}"/>
              </a:ext>
            </a:extLst>
          </p:cNvPr>
          <p:cNvSpPr txBox="1"/>
          <p:nvPr/>
        </p:nvSpPr>
        <p:spPr>
          <a:xfrm>
            <a:off x="8763000" y="2006600"/>
            <a:ext cx="318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Current state…</a:t>
            </a:r>
          </a:p>
        </p:txBody>
      </p:sp>
    </p:spTree>
    <p:extLst>
      <p:ext uri="{BB962C8B-B14F-4D97-AF65-F5344CB8AC3E}">
        <p14:creationId xmlns:p14="http://schemas.microsoft.com/office/powerpoint/2010/main" val="124292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1" y="1198245"/>
            <a:ext cx="6788289" cy="490297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EFB1B24-4E7E-4764-BA1E-A95D7B117FE5}"/>
              </a:ext>
            </a:extLst>
          </p:cNvPr>
          <p:cNvSpPr/>
          <p:nvPr/>
        </p:nvSpPr>
        <p:spPr>
          <a:xfrm>
            <a:off x="6202680" y="3886200"/>
            <a:ext cx="279400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B6B10-9AF0-4832-8488-EDA7886D056C}"/>
              </a:ext>
            </a:extLst>
          </p:cNvPr>
          <p:cNvSpPr txBox="1"/>
          <p:nvPr/>
        </p:nvSpPr>
        <p:spPr>
          <a:xfrm>
            <a:off x="8763000" y="2006600"/>
            <a:ext cx="318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Propose a change in load (all else equal)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A799B4-9828-475F-8DAD-60647F6664E4}"/>
              </a:ext>
            </a:extLst>
          </p:cNvPr>
          <p:cNvSpPr/>
          <p:nvPr/>
        </p:nvSpPr>
        <p:spPr>
          <a:xfrm>
            <a:off x="5229155" y="2981960"/>
            <a:ext cx="279400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8BF3F6-FB75-4EAF-84E6-C9171655A4A9}"/>
              </a:ext>
            </a:extLst>
          </p:cNvPr>
          <p:cNvCxnSpPr>
            <a:stCxn id="2" idx="1"/>
            <a:endCxn id="10" idx="5"/>
          </p:cNvCxnSpPr>
          <p:nvPr/>
        </p:nvCxnSpPr>
        <p:spPr>
          <a:xfrm flipH="1" flipV="1">
            <a:off x="5467638" y="3220443"/>
            <a:ext cx="775959" cy="7066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8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1" y="1198245"/>
            <a:ext cx="6788289" cy="490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B6B10-9AF0-4832-8488-EDA7886D056C}"/>
              </a:ext>
            </a:extLst>
          </p:cNvPr>
          <p:cNvSpPr txBox="1"/>
          <p:nvPr/>
        </p:nvSpPr>
        <p:spPr>
          <a:xfrm>
            <a:off x="8763000" y="2006600"/>
            <a:ext cx="318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want to keep the furnace state here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A799B4-9828-475F-8DAD-60647F6664E4}"/>
              </a:ext>
            </a:extLst>
          </p:cNvPr>
          <p:cNvSpPr/>
          <p:nvPr/>
        </p:nvSpPr>
        <p:spPr>
          <a:xfrm>
            <a:off x="5229155" y="2981960"/>
            <a:ext cx="279400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BCA445-EEE9-4B27-AC93-E2E45F23094B}"/>
              </a:ext>
            </a:extLst>
          </p:cNvPr>
          <p:cNvSpPr/>
          <p:nvPr/>
        </p:nvSpPr>
        <p:spPr>
          <a:xfrm>
            <a:off x="6004560" y="2981960"/>
            <a:ext cx="1097280" cy="1513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18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74FE7-9C35-41C9-AD00-04B4E2C57E82}"/>
              </a:ext>
            </a:extLst>
          </p:cNvPr>
          <p:cNvSpPr txBox="1"/>
          <p:nvPr/>
        </p:nvSpPr>
        <p:spPr>
          <a:xfrm>
            <a:off x="744451" y="1010920"/>
            <a:ext cx="10411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 (reduced inputs)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Processing furnace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lag estimation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3689473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D0F2-88AC-44C9-B82A-656072A9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1" y="1198245"/>
            <a:ext cx="6788289" cy="4902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B6B10-9AF0-4832-8488-EDA7886D056C}"/>
              </a:ext>
            </a:extLst>
          </p:cNvPr>
          <p:cNvSpPr txBox="1"/>
          <p:nvPr/>
        </p:nvSpPr>
        <p:spPr>
          <a:xfrm>
            <a:off x="8763000" y="2006600"/>
            <a:ext cx="3185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Identify the ranges of tag inputs that would keep the model in this region.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 that the approach only deals with tag data i.e. furnace state. We could use the furnace fault data to label ‘bad’ regions though.</a:t>
            </a:r>
          </a:p>
          <a:p>
            <a:endParaRPr lang="en-GB" dirty="0"/>
          </a:p>
          <a:p>
            <a:r>
              <a:rPr lang="en-GB" dirty="0"/>
              <a:t>Obviously this approach could be made more sophisticated.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A799B4-9828-475F-8DAD-60647F6664E4}"/>
              </a:ext>
            </a:extLst>
          </p:cNvPr>
          <p:cNvSpPr/>
          <p:nvPr/>
        </p:nvSpPr>
        <p:spPr>
          <a:xfrm>
            <a:off x="5229155" y="2981960"/>
            <a:ext cx="279400" cy="279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BCA445-EEE9-4B27-AC93-E2E45F23094B}"/>
              </a:ext>
            </a:extLst>
          </p:cNvPr>
          <p:cNvSpPr/>
          <p:nvPr/>
        </p:nvSpPr>
        <p:spPr>
          <a:xfrm>
            <a:off x="6004560" y="2981960"/>
            <a:ext cx="1097280" cy="1513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7C5ACC-4760-4741-97EC-E0D10FBD00C6}"/>
              </a:ext>
            </a:extLst>
          </p:cNvPr>
          <p:cNvCxnSpPr/>
          <p:nvPr/>
        </p:nvCxnSpPr>
        <p:spPr>
          <a:xfrm>
            <a:off x="5557520" y="3332480"/>
            <a:ext cx="894080" cy="553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0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Pre-processed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Raw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9605" r="7839" b="9056"/>
          <a:stretch/>
        </p:blipFill>
        <p:spPr bwMode="auto">
          <a:xfrm>
            <a:off x="838200" y="1801812"/>
            <a:ext cx="5565452" cy="397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10873" r="8604" b="9307"/>
          <a:stretch/>
        </p:blipFill>
        <p:spPr bwMode="auto">
          <a:xfrm>
            <a:off x="6725476" y="1883176"/>
            <a:ext cx="4786248" cy="38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3AE8E0-9C10-4531-A224-0CDEA6C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74454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8812" r="6398" b="8812"/>
          <a:stretch/>
        </p:blipFill>
        <p:spPr bwMode="auto">
          <a:xfrm>
            <a:off x="6553201" y="1801812"/>
            <a:ext cx="4902200" cy="397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10022" r="7547" b="7547"/>
          <a:stretch/>
        </p:blipFill>
        <p:spPr bwMode="auto">
          <a:xfrm>
            <a:off x="695325" y="1801812"/>
            <a:ext cx="5692775" cy="411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Pre-processed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Raw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B2F86E-9956-4A89-AAAF-C6789815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416694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 t="10227" r="7861" b="9196"/>
          <a:stretch/>
        </p:blipFill>
        <p:spPr bwMode="auto">
          <a:xfrm>
            <a:off x="825500" y="1826412"/>
            <a:ext cx="5473700" cy="388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9924" r="7440" b="9164"/>
          <a:stretch/>
        </p:blipFill>
        <p:spPr bwMode="auto">
          <a:xfrm>
            <a:off x="6489701" y="1826413"/>
            <a:ext cx="4762499" cy="384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Pre-processed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Raw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6701BA-5A35-4BEE-A32F-88A14E5D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39134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" t="9609" r="7547" b="7547"/>
          <a:stretch/>
        </p:blipFill>
        <p:spPr bwMode="auto">
          <a:xfrm>
            <a:off x="838201" y="1803104"/>
            <a:ext cx="5346700" cy="386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10873" r="7773" b="9164"/>
          <a:stretch/>
        </p:blipFill>
        <p:spPr bwMode="auto">
          <a:xfrm>
            <a:off x="6489700" y="1846780"/>
            <a:ext cx="4739046" cy="382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Pre-processed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Raw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4BE37C-C107-4EE4-9599-462BC9CA2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680291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9734" r="6108" b="7645"/>
          <a:stretch/>
        </p:blipFill>
        <p:spPr bwMode="auto">
          <a:xfrm>
            <a:off x="6388100" y="1791771"/>
            <a:ext cx="5295901" cy="428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" t="10494" r="8014" b="10446"/>
          <a:stretch/>
        </p:blipFill>
        <p:spPr bwMode="auto">
          <a:xfrm>
            <a:off x="821348" y="1798110"/>
            <a:ext cx="5477852" cy="397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Pre-processed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Raw furnace faults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60C343-424A-4D2A-91E6-C640B5E5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925478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t="9446" r="6906" b="9050"/>
          <a:stretch/>
        </p:blipFill>
        <p:spPr bwMode="auto">
          <a:xfrm>
            <a:off x="1999488" y="1095211"/>
            <a:ext cx="6508496" cy="511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696464" y="3919493"/>
            <a:ext cx="2997200" cy="5715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>
            <a:stCxn id="14" idx="1"/>
            <a:endCxn id="2" idx="3"/>
          </p:cNvCxnSpPr>
          <p:nvPr/>
        </p:nvCxnSpPr>
        <p:spPr>
          <a:xfrm flipH="1">
            <a:off x="5693664" y="3762286"/>
            <a:ext cx="3882136" cy="442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5800" y="3162121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furnace load and furnace fault density are increasing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B016C8-5EFE-4EC1-A650-B7787BE3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3880494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9924" r="7440" b="9164"/>
          <a:stretch/>
        </p:blipFill>
        <p:spPr bwMode="auto">
          <a:xfrm>
            <a:off x="2109216" y="1093349"/>
            <a:ext cx="6628384" cy="534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43276" y="3785540"/>
            <a:ext cx="2374900" cy="7498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218176" y="3623786"/>
            <a:ext cx="4357624" cy="7531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5800" y="3162121"/>
            <a:ext cx="209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Furnace load is decreasing but fault density is increasing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646557-FB5C-473B-81F7-4B6EB5B7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1221553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4" b="9544"/>
          <a:stretch/>
        </p:blipFill>
        <p:spPr bwMode="auto">
          <a:xfrm>
            <a:off x="1814099" y="1158240"/>
            <a:ext cx="7260306" cy="50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824988" y="3738049"/>
            <a:ext cx="2171700" cy="60710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stCxn id="12" idx="1"/>
            <a:endCxn id="10" idx="3"/>
          </p:cNvCxnSpPr>
          <p:nvPr/>
        </p:nvCxnSpPr>
        <p:spPr>
          <a:xfrm flipH="1">
            <a:off x="4996688" y="3762286"/>
            <a:ext cx="4579112" cy="2793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75800" y="3162121"/>
            <a:ext cx="209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Furnace load is relatively high but furnace faults is relatively low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5A9583-32E0-4802-8870-EF487903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Furnace Faults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3945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lags estimation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1031289" y="1163248"/>
            <a:ext cx="1012942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1) Good assumption of what we belief is the real fault density.</a:t>
            </a:r>
          </a:p>
          <a:p>
            <a:endParaRPr lang="en-GB" sz="2000" dirty="0"/>
          </a:p>
          <a:p>
            <a:r>
              <a:rPr lang="en-GB" sz="2000" dirty="0"/>
              <a:t>2) The time lags can be tunned by finding the relation (Linear Regression) between the tags and the fault density that provide the lowest 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To achieve 1) we use a complex Machine Learning technique based on Dirichlet Process (DP) clustering and Gaussian Process (GP)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Batch regression: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Given the high complexity of the fault density (Outliers, rapid increases, slow and rapid increases at different scales,  slow trends, etc), the model has been trained by regions.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019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74FE7-9C35-41C9-AD00-04B4E2C57E82}"/>
              </a:ext>
            </a:extLst>
          </p:cNvPr>
          <p:cNvSpPr txBox="1"/>
          <p:nvPr/>
        </p:nvSpPr>
        <p:spPr>
          <a:xfrm>
            <a:off x="744451" y="1010920"/>
            <a:ext cx="104112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 using the reduced inputs provided by the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not very different to before, and worse in some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rise in fault density from 6</a:t>
            </a:r>
            <a:r>
              <a:rPr lang="en-GB" baseline="30000" dirty="0"/>
              <a:t>th</a:t>
            </a:r>
            <a:r>
              <a:rPr lang="en-GB" dirty="0"/>
              <a:t> – 9</a:t>
            </a:r>
            <a:r>
              <a:rPr lang="en-GB" baseline="30000" dirty="0"/>
              <a:t>th</a:t>
            </a:r>
            <a:r>
              <a:rPr lang="en-GB" dirty="0"/>
              <a:t> September still isn’t captured by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inclusion of load and cullet rate-of-change inputs did not have significant impact either.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the following we have trained the model using data distributed over the entire time period, using the reduced set of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goes against the idea of future predictions, but it: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Helps give us a better idea of what inputs the model uses over the entire time period.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Helps us to see if lack of training data is preventing the model from capturing some important rises in fault density.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(Reduced Inputs)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186528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5E67E19A-91A1-4312-920A-237E837B2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8444" r="9417" b="11309"/>
          <a:stretch/>
        </p:blipFill>
        <p:spPr>
          <a:xfrm>
            <a:off x="1097872" y="807867"/>
            <a:ext cx="9996256" cy="50957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CE071E-BE11-43E0-991A-4D940EE81251}"/>
              </a:ext>
            </a:extLst>
          </p:cNvPr>
          <p:cNvSpPr/>
          <p:nvPr/>
        </p:nvSpPr>
        <p:spPr>
          <a:xfrm>
            <a:off x="1908699" y="4767308"/>
            <a:ext cx="665825" cy="541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00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281237C-1F84-45E1-8B3E-1BE8E11EF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t="7735" r="10176" b="10481"/>
          <a:stretch/>
        </p:blipFill>
        <p:spPr>
          <a:xfrm>
            <a:off x="1305017" y="995674"/>
            <a:ext cx="9581965" cy="5055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2F280E-4A17-49E9-ADA5-CB5056AD2847}"/>
              </a:ext>
            </a:extLst>
          </p:cNvPr>
          <p:cNvSpPr txBox="1"/>
          <p:nvPr/>
        </p:nvSpPr>
        <p:spPr>
          <a:xfrm>
            <a:off x="204186" y="1216241"/>
            <a:ext cx="120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500 points</a:t>
            </a:r>
          </a:p>
        </p:txBody>
      </p:sp>
    </p:spTree>
    <p:extLst>
      <p:ext uri="{BB962C8B-B14F-4D97-AF65-F5344CB8AC3E}">
        <p14:creationId xmlns:p14="http://schemas.microsoft.com/office/powerpoint/2010/main" val="4076699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D281237C-1F84-45E1-8B3E-1BE8E11EF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t="7735" r="10176" b="10481"/>
          <a:stretch/>
        </p:blipFill>
        <p:spPr>
          <a:xfrm>
            <a:off x="1305017" y="995674"/>
            <a:ext cx="9581965" cy="50556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EE54D-D6CE-4E64-BE50-118E80E65A63}"/>
              </a:ext>
            </a:extLst>
          </p:cNvPr>
          <p:cNvSpPr/>
          <p:nvPr/>
        </p:nvSpPr>
        <p:spPr>
          <a:xfrm>
            <a:off x="1908699" y="5131292"/>
            <a:ext cx="8978283" cy="40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343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4FC4092-4A9B-4DC6-AB2B-17CC6AEB0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7" t="8722" r="9781" b="9701"/>
          <a:stretch/>
        </p:blipFill>
        <p:spPr>
          <a:xfrm>
            <a:off x="1128943" y="933428"/>
            <a:ext cx="9934113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F5B4A-BEC6-498F-B37B-0D5900CA6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 t="8582" r="9417" b="11029"/>
          <a:stretch/>
        </p:blipFill>
        <p:spPr>
          <a:xfrm>
            <a:off x="1097871" y="971158"/>
            <a:ext cx="9996257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9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476260" y="318981"/>
            <a:ext cx="57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 density increase: </a:t>
            </a:r>
            <a:r>
              <a:rPr lang="en-GB" sz="2000" dirty="0">
                <a:cs typeface="Times New Roman" panose="02020603050405020304" pitchFamily="18" charset="0"/>
              </a:rPr>
              <a:t>23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28 August 2020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4121E-212A-4E65-AEA4-EEC4AA2AB3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35836"/>
            <a:ext cx="5906524" cy="4452151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A394FDD-50BC-4F64-BC29-79282B853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8051" r="9490" b="10750"/>
          <a:stretch/>
        </p:blipFill>
        <p:spPr>
          <a:xfrm>
            <a:off x="5906523" y="898477"/>
            <a:ext cx="6285477" cy="4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5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476260" y="318981"/>
            <a:ext cx="57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 density increase: </a:t>
            </a:r>
            <a:r>
              <a:rPr lang="en-GB" sz="2000" dirty="0">
                <a:cs typeface="Times New Roman" panose="02020603050405020304" pitchFamily="18" charset="0"/>
              </a:rPr>
              <a:t>06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09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August 2020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5ADC3-DC33-44B5-9BDB-4E785D19A1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98484"/>
            <a:ext cx="5410200" cy="478950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B8B7B42-2EFA-44D1-8398-FA94CB60A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8051" r="9636" b="11448"/>
          <a:stretch/>
        </p:blipFill>
        <p:spPr>
          <a:xfrm>
            <a:off x="5557421" y="994301"/>
            <a:ext cx="6634579" cy="46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72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37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476260" y="318981"/>
            <a:ext cx="57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 density increase: </a:t>
            </a:r>
            <a:r>
              <a:rPr lang="en-GB" sz="2000" dirty="0">
                <a:cs typeface="Times New Roman" panose="02020603050405020304" pitchFamily="18" charset="0"/>
              </a:rPr>
              <a:t>08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August 2020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6D7E0A-8CF8-4D60-9C85-A644168F9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150" y="1252618"/>
            <a:ext cx="5473700" cy="4735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2E5A8B-7522-46E2-847B-495B38246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8051" r="9781" b="10750"/>
          <a:stretch/>
        </p:blipFill>
        <p:spPr>
          <a:xfrm>
            <a:off x="5650883" y="1047565"/>
            <a:ext cx="6415967" cy="42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4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476260" y="318981"/>
            <a:ext cx="57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 density increase: </a:t>
            </a:r>
            <a:r>
              <a:rPr lang="en-GB" sz="2000" dirty="0">
                <a:cs typeface="Times New Roman" panose="02020603050405020304" pitchFamily="18" charset="0"/>
              </a:rPr>
              <a:t>16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20 September 2020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6AAC8-3B19-4FE8-97DC-D64359840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558" y="1127464"/>
            <a:ext cx="5388610" cy="477618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43EE72C-7CFA-4150-995A-2BFF05082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8051" r="9563" b="11029"/>
          <a:stretch/>
        </p:blipFill>
        <p:spPr>
          <a:xfrm>
            <a:off x="5755689" y="870013"/>
            <a:ext cx="6131511" cy="44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09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39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476260" y="318981"/>
            <a:ext cx="57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 density increase: </a:t>
            </a:r>
            <a:r>
              <a:rPr lang="en-GB" sz="2000" dirty="0">
                <a:cs typeface="Times New Roman" panose="02020603050405020304" pitchFamily="18" charset="0"/>
              </a:rPr>
              <a:t>20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25 October 2020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717D0-2BBE-4E38-AF4A-BD86CC1CF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269" y="1222611"/>
            <a:ext cx="5670420" cy="4765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AB6DA-7C42-422C-8CBD-F30FE41B9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8051" r="9344" b="9701"/>
          <a:stretch/>
        </p:blipFill>
        <p:spPr>
          <a:xfrm>
            <a:off x="5868140" y="1145219"/>
            <a:ext cx="6169980" cy="43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1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EE68E-7D65-4411-93EF-CD232504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45B17-451D-43E0-934C-09EE45A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E8B2B-9664-4832-93DF-C91477D1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" y="1819967"/>
            <a:ext cx="10007600" cy="46083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3AE8E0-9C10-4531-A224-0CDEA6C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(Reduced Inputs)</a:t>
            </a:r>
            <a:endParaRPr lang="en-GB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098-7364-46C6-B265-2E595843D4D5}"/>
              </a:ext>
            </a:extLst>
          </p:cNvPr>
          <p:cNvSpPr txBox="1"/>
          <p:nvPr/>
        </p:nvSpPr>
        <p:spPr>
          <a:xfrm>
            <a:off x="719051" y="904397"/>
            <a:ext cx="1041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training data over the whole domain; fluctuations are reduced but at the expense of capturing some of the rises in fault density. Symptom of time-varying nature and/or nonlinearity.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Period 1 (23</a:t>
            </a:r>
            <a:r>
              <a:rPr lang="en-GB" baseline="30000" dirty="0"/>
              <a:t>rd</a:t>
            </a:r>
            <a:r>
              <a:rPr lang="en-GB" dirty="0"/>
              <a:t> August – 27</a:t>
            </a:r>
            <a:r>
              <a:rPr lang="en-GB" baseline="30000" dirty="0"/>
              <a:t>th</a:t>
            </a:r>
            <a:r>
              <a:rPr lang="en-GB" dirty="0"/>
              <a:t> August)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6C286F0-A959-4DCC-B9AA-92119723FE35}"/>
              </a:ext>
            </a:extLst>
          </p:cNvPr>
          <p:cNvSpPr/>
          <p:nvPr/>
        </p:nvSpPr>
        <p:spPr>
          <a:xfrm>
            <a:off x="7960360" y="2707640"/>
            <a:ext cx="294640" cy="294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228E9-4678-46C3-B89C-EB2263100EBF}"/>
              </a:ext>
            </a:extLst>
          </p:cNvPr>
          <p:cNvSpPr txBox="1"/>
          <p:nvPr/>
        </p:nvSpPr>
        <p:spPr>
          <a:xfrm>
            <a:off x="10093960" y="1986280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(Training points)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F577DC-3359-4ED1-93A0-F416A52C98C5}"/>
              </a:ext>
            </a:extLst>
          </p:cNvPr>
          <p:cNvCxnSpPr/>
          <p:nvPr/>
        </p:nvCxnSpPr>
        <p:spPr>
          <a:xfrm flipH="1">
            <a:off x="8255000" y="2225040"/>
            <a:ext cx="1838960" cy="563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C76FE-2FB6-4DF1-A8EA-74C0E67857BC}"/>
              </a:ext>
            </a:extLst>
          </p:cNvPr>
          <p:cNvSpPr/>
          <p:nvPr/>
        </p:nvSpPr>
        <p:spPr>
          <a:xfrm>
            <a:off x="3685540" y="4045044"/>
            <a:ext cx="695960" cy="168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E059C-5384-4D95-B436-CC73571933D3}"/>
              </a:ext>
            </a:extLst>
          </p:cNvPr>
          <p:cNvSpPr/>
          <p:nvPr/>
        </p:nvSpPr>
        <p:spPr>
          <a:xfrm>
            <a:off x="5953760" y="4353560"/>
            <a:ext cx="2895600" cy="2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12A63-236A-462B-A257-418EF717DB3E}"/>
              </a:ext>
            </a:extLst>
          </p:cNvPr>
          <p:cNvSpPr txBox="1"/>
          <p:nvPr/>
        </p:nvSpPr>
        <p:spPr>
          <a:xfrm>
            <a:off x="10017760" y="4094480"/>
            <a:ext cx="207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happens a lot – does this make sense?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8093F-00E5-4A75-807D-E5FFBB838DBE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 flipV="1">
            <a:off x="8849360" y="4500880"/>
            <a:ext cx="1168400" cy="55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50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40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476260" y="318981"/>
            <a:ext cx="57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Fault density increase: </a:t>
            </a:r>
            <a:r>
              <a:rPr lang="en-GB" sz="2000" dirty="0">
                <a:cs typeface="Times New Roman" panose="02020603050405020304" pitchFamily="18" charset="0"/>
              </a:rPr>
              <a:t>07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12</a:t>
            </a: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December 2020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403C4-E272-4FB9-ABEE-85593EBAFB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165" y="1207362"/>
            <a:ext cx="5359400" cy="4780625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07DCF6D-BF33-4B7C-A0B4-DC110EE69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8051" r="9709" b="10750"/>
          <a:stretch/>
        </p:blipFill>
        <p:spPr>
          <a:xfrm>
            <a:off x="5743481" y="870012"/>
            <a:ext cx="6223617" cy="47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41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outlier identification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6205491" y="318981"/>
            <a:ext cx="5986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Full data and LR using the time lags provided by Pilkington</a:t>
            </a:r>
            <a:endParaRPr lang="en-US" dirty="0"/>
          </a:p>
        </p:txBody>
      </p:sp>
      <p:pic>
        <p:nvPicPr>
          <p:cNvPr id="14" name="Picture 1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C01D614-7DAA-41CF-B3D6-CF7923520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8051" r="9563" b="11309"/>
          <a:stretch/>
        </p:blipFill>
        <p:spPr>
          <a:xfrm>
            <a:off x="1075677" y="1147555"/>
            <a:ext cx="10040646" cy="47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23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lags estimation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1031289" y="1163248"/>
            <a:ext cx="101294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 can now apply the time lags estimation strategy detailed in previous presentations.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 = 5000 simulations will be run to account 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a wide time lags combination.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Given that this task is time consuming</a:t>
            </a:r>
            <a:r>
              <a:rPr lang="en-GB" sz="2000" dirty="0">
                <a:ea typeface="Calibri" panose="020F0502020204030204" pitchFamily="34" charset="0"/>
                <a:cs typeface="Times New Roman" panose="02020603050405020304" pitchFamily="18" charset="0"/>
              </a:rPr>
              <a:t>, we will provide the set of estimated time lags tomorrow 15 April 2021.</a:t>
            </a:r>
            <a:endParaRPr lang="en-GB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63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5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EE68E-7D65-4411-93EF-CD232504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45B17-451D-43E0-934C-09EE45A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3AE8E0-9C10-4531-A224-0CDEA6C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(Reduced Inputs)</a:t>
            </a:r>
            <a:endParaRPr lang="en-GB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098-7364-46C6-B265-2E595843D4D5}"/>
              </a:ext>
            </a:extLst>
          </p:cNvPr>
          <p:cNvSpPr txBox="1"/>
          <p:nvPr/>
        </p:nvSpPr>
        <p:spPr>
          <a:xfrm>
            <a:off x="719051" y="904397"/>
            <a:ext cx="1041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Period 2 (6</a:t>
            </a:r>
            <a:r>
              <a:rPr lang="en-GB" baseline="30000" dirty="0"/>
              <a:t>th</a:t>
            </a:r>
            <a:r>
              <a:rPr lang="en-GB" dirty="0"/>
              <a:t> September – 9</a:t>
            </a:r>
            <a:r>
              <a:rPr lang="en-GB" baseline="30000" dirty="0"/>
              <a:t>th</a:t>
            </a:r>
            <a:r>
              <a:rPr lang="en-GB" dirty="0"/>
              <a:t> September)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 we still don’t capture this </a:t>
            </a:r>
            <a:r>
              <a:rPr lang="en-GB" u="sng" dirty="0"/>
              <a:t>even with training data in this region</a:t>
            </a:r>
            <a:r>
              <a:rPr lang="en-GB" dirty="0"/>
              <a:t>. A lot of complex things happen in this period – </a:t>
            </a:r>
            <a:r>
              <a:rPr lang="en-GB" u="sng" dirty="0"/>
              <a:t>would be expect the model to be able to predict this</a:t>
            </a:r>
            <a:r>
              <a:rPr lang="en-GB" dirty="0"/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B93A8-09C6-4484-8D05-EF8C29D0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0" y="1827727"/>
            <a:ext cx="9591040" cy="46028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3E58AA-CC62-4533-860F-A3E406B82472}"/>
              </a:ext>
            </a:extLst>
          </p:cNvPr>
          <p:cNvSpPr/>
          <p:nvPr/>
        </p:nvSpPr>
        <p:spPr>
          <a:xfrm>
            <a:off x="3850640" y="2341880"/>
            <a:ext cx="2042160" cy="91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A8C59-8B1C-4BBE-B163-EA6B40A1B00D}"/>
              </a:ext>
            </a:extLst>
          </p:cNvPr>
          <p:cNvCxnSpPr/>
          <p:nvPr/>
        </p:nvCxnSpPr>
        <p:spPr>
          <a:xfrm flipH="1">
            <a:off x="5948680" y="1564640"/>
            <a:ext cx="1280160" cy="1036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B6D2346-692F-45E9-B499-E72675E084B3}"/>
              </a:ext>
            </a:extLst>
          </p:cNvPr>
          <p:cNvSpPr/>
          <p:nvPr/>
        </p:nvSpPr>
        <p:spPr>
          <a:xfrm>
            <a:off x="1554480" y="3865880"/>
            <a:ext cx="1026160" cy="1788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B761E-7CCB-4360-BBAA-533F5DF5ED50}"/>
              </a:ext>
            </a:extLst>
          </p:cNvPr>
          <p:cNvSpPr txBox="1"/>
          <p:nvPr/>
        </p:nvSpPr>
        <p:spPr>
          <a:xfrm>
            <a:off x="9906000" y="3611880"/>
            <a:ext cx="174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again…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4CD5E4-4EDE-44B3-8B07-90F83683AA8C}"/>
              </a:ext>
            </a:extLst>
          </p:cNvPr>
          <p:cNvCxnSpPr>
            <a:stCxn id="20" idx="1"/>
          </p:cNvCxnSpPr>
          <p:nvPr/>
        </p:nvCxnSpPr>
        <p:spPr>
          <a:xfrm flipH="1">
            <a:off x="2580640" y="3796546"/>
            <a:ext cx="7325360" cy="282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0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EE68E-7D65-4411-93EF-CD232504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45B17-451D-43E0-934C-09EE45A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3AE8E0-9C10-4531-A224-0CDEA6C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(Reduced Inputs)</a:t>
            </a:r>
            <a:endParaRPr lang="en-GB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098-7364-46C6-B265-2E595843D4D5}"/>
              </a:ext>
            </a:extLst>
          </p:cNvPr>
          <p:cNvSpPr txBox="1"/>
          <p:nvPr/>
        </p:nvSpPr>
        <p:spPr>
          <a:xfrm>
            <a:off x="719051" y="904397"/>
            <a:ext cx="104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Period 3 (7</a:t>
            </a:r>
            <a:r>
              <a:rPr lang="en-GB" baseline="30000" dirty="0"/>
              <a:t>th</a:t>
            </a:r>
            <a:r>
              <a:rPr lang="en-GB" dirty="0"/>
              <a:t> December – 12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EED5AE-DF22-4673-93A7-0332856B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00726"/>
            <a:ext cx="8342042" cy="4056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08FC6-2C4D-4AAF-B38C-936214F0045B}"/>
              </a:ext>
            </a:extLst>
          </p:cNvPr>
          <p:cNvSpPr txBox="1"/>
          <p:nvPr/>
        </p:nvSpPr>
        <p:spPr>
          <a:xfrm>
            <a:off x="8803640" y="1473200"/>
            <a:ext cx="263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bit earlier that the period we’re interested in but it demonstrates this behaviour again…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92B55F-0683-4914-B58B-564F54DEDD98}"/>
              </a:ext>
            </a:extLst>
          </p:cNvPr>
          <p:cNvSpPr/>
          <p:nvPr/>
        </p:nvSpPr>
        <p:spPr>
          <a:xfrm>
            <a:off x="1483360" y="1584960"/>
            <a:ext cx="919480" cy="3200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17B97-CA40-4A8C-9CE3-7AB49072DD12}"/>
              </a:ext>
            </a:extLst>
          </p:cNvPr>
          <p:cNvSpPr/>
          <p:nvPr/>
        </p:nvSpPr>
        <p:spPr>
          <a:xfrm>
            <a:off x="4074160" y="2123440"/>
            <a:ext cx="665480" cy="2621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DF018D-E71A-4AFF-9A28-BED2677B62C7}"/>
              </a:ext>
            </a:extLst>
          </p:cNvPr>
          <p:cNvSpPr/>
          <p:nvPr/>
        </p:nvSpPr>
        <p:spPr>
          <a:xfrm>
            <a:off x="5029200" y="3489960"/>
            <a:ext cx="2245360" cy="289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4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EE68E-7D65-4411-93EF-CD232504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45B17-451D-43E0-934C-09EE45A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3AE8E0-9C10-4531-A224-0CDEA6C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(Reduced Inputs)</a:t>
            </a:r>
            <a:endParaRPr lang="en-GB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098-7364-46C6-B265-2E595843D4D5}"/>
              </a:ext>
            </a:extLst>
          </p:cNvPr>
          <p:cNvSpPr txBox="1"/>
          <p:nvPr/>
        </p:nvSpPr>
        <p:spPr>
          <a:xfrm>
            <a:off x="719051" y="904397"/>
            <a:ext cx="1041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Period 3 (7</a:t>
            </a:r>
            <a:r>
              <a:rPr lang="en-GB" baseline="30000" dirty="0"/>
              <a:t>th</a:t>
            </a:r>
            <a:r>
              <a:rPr lang="en-GB" dirty="0"/>
              <a:t> December – 12</a:t>
            </a:r>
            <a:r>
              <a:rPr lang="en-GB" baseline="30000" dirty="0"/>
              <a:t>th</a:t>
            </a:r>
            <a:r>
              <a:rPr lang="en-GB" dirty="0"/>
              <a:t> December)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6BE49-A9DD-4DFA-A34F-2A8B5E5F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1273729"/>
            <a:ext cx="9575800" cy="495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CAEC0-5B01-4392-A063-4706BE30BB2F}"/>
              </a:ext>
            </a:extLst>
          </p:cNvPr>
          <p:cNvSpPr txBox="1"/>
          <p:nvPr/>
        </p:nvSpPr>
        <p:spPr>
          <a:xfrm>
            <a:off x="744451" y="1010920"/>
            <a:ext cx="10411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 the current model (I think) we still need to address issues around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Fault density data quality (actually stops us from using more complex models too)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Trade-off between complexity and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Addressing future unknown inputs (Linear Dynamical System)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Transformation into a decision making aid (which variables can be manipulated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 have some concerns over the oscillations in the combined tags – would be good to look at this again.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simpler question: “Based on previous data, is the furnace in a ‘good’ or ‘bad’ state”?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Follow-up question: “What do we need to do to keep it in a ‘good’ state?”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21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ACAEC0-5B01-4392-A063-4706BE30BB2F}"/>
                  </a:ext>
                </a:extLst>
              </p:cNvPr>
              <p:cNvSpPr txBox="1"/>
              <p:nvPr/>
            </p:nvSpPr>
            <p:spPr>
              <a:xfrm>
                <a:off x="744451" y="1010920"/>
                <a:ext cx="10411229" cy="4031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Furnace state is (we think) defined by 35 variables.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If we imagine it was defined by only 2, we could plot the furnace</a:t>
                </a:r>
                <a:br>
                  <a:rPr lang="en-GB" dirty="0"/>
                </a:br>
                <a:r>
                  <a:rPr lang="en-GB" dirty="0"/>
                  <a:t>state and simply try to keep it in a ‘good’ region.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We have 35 variables but, fortunately, we can project these</a:t>
                </a:r>
                <a:br>
                  <a:rPr lang="en-GB" dirty="0"/>
                </a:br>
                <a:r>
                  <a:rPr lang="en-GB" dirty="0"/>
                  <a:t>onto a 2D space using </a:t>
                </a:r>
                <a:r>
                  <a:rPr lang="en-GB" u="sng" dirty="0"/>
                  <a:t>Principal Component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1,35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2,35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chosen to minimise the information lost by compressing the data down to 2D.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ACAEC0-5B01-4392-A063-4706BE30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51" y="1010920"/>
                <a:ext cx="10411229" cy="4031040"/>
              </a:xfrm>
              <a:prstGeom prst="rect">
                <a:avLst/>
              </a:prstGeom>
              <a:blipFill>
                <a:blip r:embed="rId2"/>
                <a:stretch>
                  <a:fillRect l="-351" b="-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60DAF3-401C-48C3-BFC6-656B7803A7AE}"/>
              </a:ext>
            </a:extLst>
          </p:cNvPr>
          <p:cNvCxnSpPr/>
          <p:nvPr/>
        </p:nvCxnSpPr>
        <p:spPr>
          <a:xfrm flipV="1">
            <a:off x="7452360" y="924560"/>
            <a:ext cx="0" cy="2240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A69D4C-6F04-467D-9219-89A7DE63796C}"/>
              </a:ext>
            </a:extLst>
          </p:cNvPr>
          <p:cNvCxnSpPr>
            <a:cxnSpLocks/>
          </p:cNvCxnSpPr>
          <p:nvPr/>
        </p:nvCxnSpPr>
        <p:spPr>
          <a:xfrm>
            <a:off x="7198360" y="2875280"/>
            <a:ext cx="28854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2F9C913-DBAF-4DCC-BDB5-B21E0AF8440F}"/>
              </a:ext>
            </a:extLst>
          </p:cNvPr>
          <p:cNvSpPr/>
          <p:nvPr/>
        </p:nvSpPr>
        <p:spPr>
          <a:xfrm>
            <a:off x="8669020" y="2211249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918D75-7812-4A74-BC7B-0A2771460A78}"/>
              </a:ext>
            </a:extLst>
          </p:cNvPr>
          <p:cNvSpPr/>
          <p:nvPr/>
        </p:nvSpPr>
        <p:spPr>
          <a:xfrm>
            <a:off x="8153400" y="2099489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CB9B8F-8305-483B-B543-2A535B54D62B}"/>
              </a:ext>
            </a:extLst>
          </p:cNvPr>
          <p:cNvSpPr/>
          <p:nvPr/>
        </p:nvSpPr>
        <p:spPr>
          <a:xfrm>
            <a:off x="7904480" y="1671320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087703-D80C-4209-BE7F-9817A04329E4}"/>
              </a:ext>
            </a:extLst>
          </p:cNvPr>
          <p:cNvSpPr/>
          <p:nvPr/>
        </p:nvSpPr>
        <p:spPr>
          <a:xfrm>
            <a:off x="7835900" y="2236291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C94060-D724-42BB-AED1-2DE02D5D5ABC}"/>
              </a:ext>
            </a:extLst>
          </p:cNvPr>
          <p:cNvSpPr/>
          <p:nvPr/>
        </p:nvSpPr>
        <p:spPr>
          <a:xfrm>
            <a:off x="8351520" y="1656395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AB9013-3346-4162-9F1A-D4D5CA8A677F}"/>
              </a:ext>
            </a:extLst>
          </p:cNvPr>
          <p:cNvSpPr/>
          <p:nvPr/>
        </p:nvSpPr>
        <p:spPr>
          <a:xfrm>
            <a:off x="8310880" y="1098642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EA9BD9-4D99-4005-9440-8BF5C1D62842}"/>
              </a:ext>
            </a:extLst>
          </p:cNvPr>
          <p:cNvSpPr/>
          <p:nvPr/>
        </p:nvSpPr>
        <p:spPr>
          <a:xfrm>
            <a:off x="8703426" y="1557335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7503A3-2E2A-4781-8B11-2E40A16CCC29}"/>
              </a:ext>
            </a:extLst>
          </p:cNvPr>
          <p:cNvSpPr/>
          <p:nvPr/>
        </p:nvSpPr>
        <p:spPr>
          <a:xfrm>
            <a:off x="8774545" y="1085942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34AE6F-42CB-4C14-8DB4-5A023BB487E1}"/>
              </a:ext>
            </a:extLst>
          </p:cNvPr>
          <p:cNvSpPr/>
          <p:nvPr/>
        </p:nvSpPr>
        <p:spPr>
          <a:xfrm>
            <a:off x="9501447" y="1085942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1A3F9-E255-497F-A5DC-E60A66A21E05}"/>
              </a:ext>
            </a:extLst>
          </p:cNvPr>
          <p:cNvSpPr/>
          <p:nvPr/>
        </p:nvSpPr>
        <p:spPr>
          <a:xfrm>
            <a:off x="9105900" y="1443671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2A20FE-17BD-4286-B98B-A1FBBC4726D4}"/>
              </a:ext>
            </a:extLst>
          </p:cNvPr>
          <p:cNvSpPr/>
          <p:nvPr/>
        </p:nvSpPr>
        <p:spPr>
          <a:xfrm>
            <a:off x="9042400" y="1827460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BE97165-B173-4A29-9F57-C6AF95572A37}"/>
              </a:ext>
            </a:extLst>
          </p:cNvPr>
          <p:cNvSpPr/>
          <p:nvPr/>
        </p:nvSpPr>
        <p:spPr>
          <a:xfrm>
            <a:off x="9501447" y="1625871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8B62E-E458-4144-935B-5BF98627C352}"/>
              </a:ext>
            </a:extLst>
          </p:cNvPr>
          <p:cNvSpPr/>
          <p:nvPr/>
        </p:nvSpPr>
        <p:spPr>
          <a:xfrm>
            <a:off x="9303327" y="801213"/>
            <a:ext cx="198120" cy="1981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48B4B26-BCCE-4D86-AE8D-C300ED986906}"/>
              </a:ext>
            </a:extLst>
          </p:cNvPr>
          <p:cNvSpPr/>
          <p:nvPr/>
        </p:nvSpPr>
        <p:spPr>
          <a:xfrm>
            <a:off x="6009063" y="1542731"/>
            <a:ext cx="2945707" cy="2645565"/>
          </a:xfrm>
          <a:prstGeom prst="arc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8BC150-1B25-4EFA-9C65-C97E2E2CB801}"/>
              </a:ext>
            </a:extLst>
          </p:cNvPr>
          <p:cNvSpPr txBox="1"/>
          <p:nvPr/>
        </p:nvSpPr>
        <p:spPr>
          <a:xfrm>
            <a:off x="9624636" y="734458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C9207-B588-44BD-BB0B-8A77DCF5C765}"/>
              </a:ext>
            </a:extLst>
          </p:cNvPr>
          <p:cNvSpPr txBox="1"/>
          <p:nvPr/>
        </p:nvSpPr>
        <p:spPr>
          <a:xfrm>
            <a:off x="7642514" y="2478068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15939968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Microsoft Office PowerPoint</Application>
  <PresentationFormat>Widescreen</PresentationFormat>
  <Paragraphs>322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Open Sans</vt:lpstr>
      <vt:lpstr>2_Office Theme</vt:lpstr>
      <vt:lpstr>NSG Pilkington – University of Liverpool Machine Learning Project:  14/04/2021</vt:lpstr>
      <vt:lpstr>Today</vt:lpstr>
      <vt:lpstr>Linear Regression (Reduced Inputs)</vt:lpstr>
      <vt:lpstr>Linear Regression (Reduced Inputs)</vt:lpstr>
      <vt:lpstr>Linear Regression (Reduced Inputs)</vt:lpstr>
      <vt:lpstr>Linear Regression (Reduced Inputs)</vt:lpstr>
      <vt:lpstr>Linear Regression (Reduced Inputs)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Processing Furnace Faults</vt:lpstr>
      <vt:lpstr>Processing Furnace Faults</vt:lpstr>
      <vt:lpstr>Processing Furnace Faults</vt:lpstr>
      <vt:lpstr>Processing Furnace Faults</vt:lpstr>
      <vt:lpstr>Processing Furnace Faults</vt:lpstr>
      <vt:lpstr>Processing Furnace Faults</vt:lpstr>
      <vt:lpstr>Processing Furnace Faults</vt:lpstr>
      <vt:lpstr>Processing Furnace Faults</vt:lpstr>
      <vt:lpstr>Time lags estimation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Automatic outlier identification</vt:lpstr>
      <vt:lpstr>Time lags estimation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967</cp:revision>
  <dcterms:created xsi:type="dcterms:W3CDTF">2020-12-01T17:36:12Z</dcterms:created>
  <dcterms:modified xsi:type="dcterms:W3CDTF">2021-04-14T14:42:15Z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